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61" r:id="rId11"/>
    <p:sldId id="259" r:id="rId12"/>
    <p:sldId id="260" r:id="rId1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第一季度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第二季度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第三季度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存储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zh-CN" altLang="en-US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0" presStyleCnt="4"/>
      <dgm:spPr/>
    </dgm:pt>
    <dgm:pt modelId="{5088C622-3FFB-47D9-A26D-06054D22A5A7}" type="pres">
      <dgm:prSet presAssocID="{4E8D2E69-0173-4BD3-B96A-7A9C5DD12B47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0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1" presStyleCnt="4"/>
      <dgm:spPr/>
    </dgm:pt>
    <dgm:pt modelId="{25B2245B-A34B-48ED-A134-55D6D3C49DD6}" type="pres">
      <dgm:prSet presAssocID="{AAC263CB-8256-4B03-92FE-1622698FB3E9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1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2" presStyleCnt="4"/>
      <dgm:spPr/>
    </dgm:pt>
    <dgm:pt modelId="{9821C656-EFEF-430D-BD29-9D4BB92DACB1}" type="pres">
      <dgm:prSet presAssocID="{76D56F19-2708-49DB-8F92-D8AC45F23A9A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2" presStyleCnt="4">
        <dgm:presLayoutVars>
          <dgm:chMax val="0"/>
          <dgm:chPref val="0"/>
        </dgm:presLayoutVars>
      </dgm:prSet>
      <dgm:spPr/>
    </dgm:pt>
    <dgm:pt modelId="{19084BAB-5D24-4916-A39D-3D708C40AA34}" type="pres">
      <dgm:prSet presAssocID="{EC8965A1-F755-4945-8AAC-DCF1F68F011E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3" presStyleCnt="4"/>
      <dgm:spPr/>
    </dgm:pt>
    <dgm:pt modelId="{5EA392A0-C484-48E8-81EA-8479B0B6C090}" type="pres">
      <dgm:prSet presAssocID="{93A6A030-ABAB-4EFA-B539-0FDB3E07C1EF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85FB310-5C27-4558-8DA7-1A6164EE15EE}" type="presOf" srcId="{76D56F19-2708-49DB-8F92-D8AC45F23A9A}" destId="{F897ECCA-F261-4E89-8F4D-FFABF292E2CC}" srcOrd="0" destOrd="0" presId="urn:microsoft.com/office/officeart/2018/2/layout/IconVerticalSolidList"/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0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FAEE707B-45FC-4BFB-8685-8E7EDC19EEA8}" type="presOf" srcId="{93A6A030-ABAB-4EFA-B539-0FDB3E07C1EF}" destId="{0F594D1E-8E8D-452F-9A66-DA5B842B5860}" srcOrd="0" destOrd="0" presId="urn:microsoft.com/office/officeart/2018/2/layout/IconVerticalSolidList"/>
    <dgm:cxn modelId="{C5E94186-9CB6-4C42-92B3-C546CC53A7B9}" srcId="{D4503D04-C97E-4622-AE07-D0307CB3B4CA}" destId="{AAC263CB-8256-4B03-92FE-1622698FB3E9}" srcOrd="1" destOrd="0" parTransId="{0BEED663-FC38-4EAD-940F-4C475D2C87DB}" sibTransId="{808B76D0-8EC7-469A-93AC-7A6017188A9D}"/>
    <dgm:cxn modelId="{65659EDC-8A77-4BCD-9B19-66A3983360B2}" type="presOf" srcId="{4E8D2E69-0173-4BD3-B96A-7A9C5DD12B47}" destId="{DB221D5C-8E51-47CA-9565-DA91D94E4D76}" srcOrd="0" destOrd="0" presId="urn:microsoft.com/office/officeart/2018/2/layout/IconVerticalSolidList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CE401BE4-01E8-42D4-8EF4-4C864B656FF8}" type="presOf" srcId="{AAC263CB-8256-4B03-92FE-1622698FB3E9}" destId="{7AD3242E-FC26-455F-B6ED-8FC692CBD89E}" srcOrd="0" destOrd="0" presId="urn:microsoft.com/office/officeart/2018/2/layout/IconVerticalSolidList"/>
    <dgm:cxn modelId="{8951B9F4-5A80-4AED-BE86-387B330CEC82}" type="presParOf" srcId="{39166502-40B2-441C-8391-3FB2E3F462D9}" destId="{2719FFC6-2D0F-438B-8997-447483C0AD39}" srcOrd="0" destOrd="0" presId="urn:microsoft.com/office/officeart/2018/2/layout/IconVerticalSolidList"/>
    <dgm:cxn modelId="{8B632AC5-79AC-470E-B502-37575ACCDE2D}" type="presParOf" srcId="{2719FFC6-2D0F-438B-8997-447483C0AD39}" destId="{8AC75408-A83A-4B24-A30F-7377A08565C6}" srcOrd="0" destOrd="0" presId="urn:microsoft.com/office/officeart/2018/2/layout/IconVerticalSolidList"/>
    <dgm:cxn modelId="{B41ECF94-F0D0-4CA1-AFFF-6A7C7738892A}" type="presParOf" srcId="{2719FFC6-2D0F-438B-8997-447483C0AD39}" destId="{5088C622-3FFB-47D9-A26D-06054D22A5A7}" srcOrd="1" destOrd="0" presId="urn:microsoft.com/office/officeart/2018/2/layout/IconVerticalSolidList"/>
    <dgm:cxn modelId="{DD3035CF-F91E-415E-B1E2-56380DEFB4E6}" type="presParOf" srcId="{2719FFC6-2D0F-438B-8997-447483C0AD39}" destId="{9FF22361-0B05-4462-BB88-3885C3AC2C02}" srcOrd="2" destOrd="0" presId="urn:microsoft.com/office/officeart/2018/2/layout/IconVerticalSolidList"/>
    <dgm:cxn modelId="{9015A697-3886-4E4E-9231-D6860723C17C}" type="presParOf" srcId="{2719FFC6-2D0F-438B-8997-447483C0AD39}" destId="{DB221D5C-8E51-47CA-9565-DA91D94E4D76}" srcOrd="3" destOrd="0" presId="urn:microsoft.com/office/officeart/2018/2/layout/IconVerticalSolidList"/>
    <dgm:cxn modelId="{CEE0EFDE-E67E-45B5-8F19-F47E751CCF54}" type="presParOf" srcId="{39166502-40B2-441C-8391-3FB2E3F462D9}" destId="{992BF26A-A15E-47C7-BD99-938750D2A969}" srcOrd="1" destOrd="0" presId="urn:microsoft.com/office/officeart/2018/2/layout/IconVerticalSolidList"/>
    <dgm:cxn modelId="{B3495004-8C27-4397-BA20-78E4510C6AF4}" type="presParOf" srcId="{39166502-40B2-441C-8391-3FB2E3F462D9}" destId="{2FE2D3FA-309E-4C49-82F5-739475F937A2}" srcOrd="2" destOrd="0" presId="urn:microsoft.com/office/officeart/2018/2/layout/IconVerticalSolidList"/>
    <dgm:cxn modelId="{6C82FC37-3AB2-415D-86FE-66D887F4843D}" type="presParOf" srcId="{2FE2D3FA-309E-4C49-82F5-739475F937A2}" destId="{A913A8AD-8B01-4110-A29F-10CC5F7A2D5A}" srcOrd="0" destOrd="0" presId="urn:microsoft.com/office/officeart/2018/2/layout/IconVerticalSolidList"/>
    <dgm:cxn modelId="{F71F07EE-31E3-453B-81E5-1C4AAB401300}" type="presParOf" srcId="{2FE2D3FA-309E-4C49-82F5-739475F937A2}" destId="{25B2245B-A34B-48ED-A134-55D6D3C49DD6}" srcOrd="1" destOrd="0" presId="urn:microsoft.com/office/officeart/2018/2/layout/IconVerticalSolidList"/>
    <dgm:cxn modelId="{D298B969-BAF3-4CB0-8430-DDE011AA4F95}" type="presParOf" srcId="{2FE2D3FA-309E-4C49-82F5-739475F937A2}" destId="{A4182B5C-E0A1-40BE-97BB-895E1E017E1E}" srcOrd="2" destOrd="0" presId="urn:microsoft.com/office/officeart/2018/2/layout/IconVerticalSolidList"/>
    <dgm:cxn modelId="{6F9D5C7B-E16A-4958-AC48-22AF21348955}" type="presParOf" srcId="{2FE2D3FA-309E-4C49-82F5-739475F937A2}" destId="{7AD3242E-FC26-455F-B6ED-8FC692CBD89E}" srcOrd="3" destOrd="0" presId="urn:microsoft.com/office/officeart/2018/2/layout/IconVerticalSolidList"/>
    <dgm:cxn modelId="{E6AC50F2-B6F3-4BFC-85A5-09B648BA75CD}" type="presParOf" srcId="{39166502-40B2-441C-8391-3FB2E3F462D9}" destId="{594CB585-2BEC-4328-A7FA-33C488D58783}" srcOrd="3" destOrd="0" presId="urn:microsoft.com/office/officeart/2018/2/layout/IconVerticalSolidList"/>
    <dgm:cxn modelId="{F07F8503-16B6-4BA2-8C27-529E49825844}" type="presParOf" srcId="{39166502-40B2-441C-8391-3FB2E3F462D9}" destId="{69A5F660-6AC2-4616-9DD2-97B69A02AC94}" srcOrd="4" destOrd="0" presId="urn:microsoft.com/office/officeart/2018/2/layout/IconVerticalSolidList"/>
    <dgm:cxn modelId="{D261516F-309E-434C-B379-9161D3D186C7}" type="presParOf" srcId="{69A5F660-6AC2-4616-9DD2-97B69A02AC94}" destId="{6DC3A653-9B12-4739-B88C-98A411249860}" srcOrd="0" destOrd="0" presId="urn:microsoft.com/office/officeart/2018/2/layout/IconVerticalSolidList"/>
    <dgm:cxn modelId="{4876AE16-EF40-476F-B7C7-AB8B636EAC9F}" type="presParOf" srcId="{69A5F660-6AC2-4616-9DD2-97B69A02AC94}" destId="{9821C656-EFEF-430D-BD29-9D4BB92DACB1}" srcOrd="1" destOrd="0" presId="urn:microsoft.com/office/officeart/2018/2/layout/IconVerticalSolidList"/>
    <dgm:cxn modelId="{1505251C-DA0B-4203-A397-5E234D6CFAAD}" type="presParOf" srcId="{69A5F660-6AC2-4616-9DD2-97B69A02AC94}" destId="{6A33AFBD-FA33-4891-9EEE-80A564935B4E}" srcOrd="2" destOrd="0" presId="urn:microsoft.com/office/officeart/2018/2/layout/IconVerticalSolidList"/>
    <dgm:cxn modelId="{4FC0D02D-F024-4748-8B0C-3FF251B1FB86}" type="presParOf" srcId="{69A5F660-6AC2-4616-9DD2-97B69A02AC94}" destId="{F897ECCA-F261-4E89-8F4D-FFABF292E2CC}" srcOrd="3" destOrd="0" presId="urn:microsoft.com/office/officeart/2018/2/layout/IconVerticalSolidList"/>
    <dgm:cxn modelId="{2AFFCD8F-BC0A-4A9D-9925-7F2CAFEF055C}" type="presParOf" srcId="{39166502-40B2-441C-8391-3FB2E3F462D9}" destId="{19084BAB-5D24-4916-A39D-3D708C40AA34}" srcOrd="5" destOrd="0" presId="urn:microsoft.com/office/officeart/2018/2/layout/IconVerticalSolidList"/>
    <dgm:cxn modelId="{E9E7F8E5-803A-4D87-AC06-73BCE04E32E0}" type="presParOf" srcId="{39166502-40B2-441C-8391-3FB2E3F462D9}" destId="{FBDE2D1D-30AD-4684-9397-F4E6543A3644}" srcOrd="6" destOrd="0" presId="urn:microsoft.com/office/officeart/2018/2/layout/IconVerticalSolidList"/>
    <dgm:cxn modelId="{6F3498B0-E38F-4164-8A4A-44ED3BFD3B94}" type="presParOf" srcId="{FBDE2D1D-30AD-4684-9397-F4E6543A3644}" destId="{C01A6FD6-644F-4A38-8AAF-FA2CD15EFB95}" srcOrd="0" destOrd="0" presId="urn:microsoft.com/office/officeart/2018/2/layout/IconVerticalSolidList"/>
    <dgm:cxn modelId="{CA6B3B44-8156-4D04-BFC2-213EC06DA37C}" type="presParOf" srcId="{FBDE2D1D-30AD-4684-9397-F4E6543A3644}" destId="{5EA392A0-C484-48E8-81EA-8479B0B6C090}" srcOrd="1" destOrd="0" presId="urn:microsoft.com/office/officeart/2018/2/layout/IconVerticalSolidList"/>
    <dgm:cxn modelId="{9952EA72-7ABF-40F5-A033-E3CACD8DEDFC}" type="presParOf" srcId="{FBDE2D1D-30AD-4684-9397-F4E6543A3644}" destId="{8C399FA1-94C6-4518-9967-9BBB0F60E37D}" srcOrd="2" destOrd="0" presId="urn:microsoft.com/office/officeart/2018/2/layout/IconVerticalSolidList"/>
    <dgm:cxn modelId="{75B190C1-68F6-400B-8BA7-D8AF6A553F9E}" type="presParOf" srcId="{FBDE2D1D-30AD-4684-9397-F4E6543A3644}" destId="{0F594D1E-8E8D-452F-9A66-DA5B842B5860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确定缩放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选择技术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75408-A83A-4B24-A30F-7377A08565C6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sp:txBody>
      <dsp:txXfrm>
        <a:off x="860480" y="1469"/>
        <a:ext cx="2864176" cy="745005"/>
      </dsp:txXfrm>
    </dsp:sp>
    <dsp:sp modelId="{A913A8AD-8B01-4110-A29F-10CC5F7A2D5A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sp:txBody>
      <dsp:txXfrm>
        <a:off x="860480" y="932726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存储</a:t>
          </a:r>
        </a:p>
      </dsp:txBody>
      <dsp:txXfrm>
        <a:off x="860480" y="1863982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sp:txBody>
      <dsp:txXfrm>
        <a:off x="860480" y="2795238"/>
        <a:ext cx="286417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确定缩放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rtlCol="0" anchor="ctr" anchorCtr="0">
          <a:noAutofit/>
        </a:bodyPr>
        <a:lstStyle/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选择技术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FF3143-D3FF-4BD9-887B-125F11E6D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299C5D-39B3-4F2C-A958-30C07308B6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0E3C-B8FA-4BF5-A68C-CF5BDC24C38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2021/6/13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401DF-3BE3-4C3B-957A-1493BA65A5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3ACD34-F061-4DC6-A176-8CD010CAE1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395F5-D0FB-4F68-955F-AA7332633C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584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D75F4B-8C76-410B-A194-F86FD8935483}" type="datetime1">
              <a:rPr lang="zh-CN" altLang="en-US" smtClean="0"/>
              <a:pPr/>
              <a:t>2021/6/13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1499F9D-29B5-4F76-8ECB-DE495DE54B30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1323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6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5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9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2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99F9D-29B5-4F76-8ECB-DE495DE54B30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8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81A4556-CF14-4C3B-BA56-C46F1937D15D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83E76F-3E0F-4F98-B6C5-8F4B887F5641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E954C-5B61-4968-82AA-5276F6550480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699A677-1326-42C6-B6CB-4E79805FB8F5}" type="datetime1">
              <a:rPr lang="zh-CN" altLang="en-US" smtClean="0"/>
              <a:t>2021/6/13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13D3F-7ED2-45CE-849E-206EA94846B0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5E66FF-E71E-4457-809B-A1A9665E1B38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6382F-1D8A-4131-A190-A73500348A3F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D6587-183C-40CA-879B-31BE84D3DBEF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851FEC-F46A-4CAC-94DA-94BD5182805A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133B09-1A52-4D20-85FC-EB000DEA0CAD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DDC74-F146-47FA-B6DF-40FE41B1CAB9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B61CE9-44A5-4BAB-ADC8-7CC8286A1982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666DD-F8A4-46B2-8EF7-782529AD81F6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67185A-B964-487F-8FFD-BFD0E21975CD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1D15F6-AE72-4470-9620-16F39A4A88C1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BACFF1-8151-4965-A39A-C65FFC4B69CC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C3808-A8C7-49C5-9ED1-7BE58F4C95DB}" type="datetime1">
              <a:rPr lang="zh-CN" altLang="en-US" noProof="0" smtClean="0"/>
              <a:t>2021/6/13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8C1778-BC76-44F2-83B5-4C498EC2706C}" type="datetime1">
              <a:rPr lang="zh-CN" altLang="en-US" noProof="0" smtClean="0"/>
              <a:t>2021/6/13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矩形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2" name="图片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 descr="灯泡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组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对角圆角矩形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16" name="组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任意多边形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任意多边形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任意多边形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任意多边形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任意多边形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任意多边形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任意多边形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任意多边形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任意多边形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矩形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任意多边形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任意多边形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任意多边形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任意多边形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任意多边形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任意多边形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任意多边形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任意多边形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任意多边形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矩形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zh-CN" altLang="en-US" dirty="0"/>
              <a:t>容量管理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性能</a:t>
            </a:r>
            <a:r>
              <a:rPr lang="zh-CN" altLang="en-US" dirty="0"/>
              <a:t>评估与性能优化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组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矩形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7" name="图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性能指标</a:t>
            </a:r>
          </a:p>
        </p:txBody>
      </p:sp>
      <p:pic>
        <p:nvPicPr>
          <p:cNvPr id="10" name="内容占位符 6" descr="电路板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组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任意多边形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任意多边形(F)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任意多边形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任意多边形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任意多边形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任意多边形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任意多边形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任意多边形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任意多边形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任意多边形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任意多边形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任意多边形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任意多边形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任意多边形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任意多边形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任意多边形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任意多边形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任意多边形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任意多边形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任意多边形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任意多边形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任意多边形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任意多边形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任意多边形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任意多边形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任意多边形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任意多边形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任意多边形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任意多边形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任意多边形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任意多边形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任意多边形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任意多边形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任意多边形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任意多边形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任意多边形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任意多边形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任意多边形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任意多边形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任意多边形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任意多边形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任意多边形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任意多边形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任意多边形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任意多边形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任意多边形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任意多边形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任意多边形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任意多边形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任意多边形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内容占位符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302848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C689DB-8FA3-4A0A-A5EF-58CF26A8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3"/>
            <a:ext cx="3856037" cy="479778"/>
          </a:xfrm>
          <a:solidFill>
            <a:schemeClr val="bg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指标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DC44F27-1DAB-4D06-80AF-3ECD9E4AF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105" y="1421076"/>
            <a:ext cx="3856037" cy="3541714"/>
          </a:xfrm>
          <a:noFill/>
        </p:spPr>
        <p:txBody>
          <a:bodyPr/>
          <a:lstStyle/>
          <a:p>
            <a:r>
              <a:rPr lang="zh-CN" altLang="en-US" dirty="0"/>
              <a:t>重要指标</a:t>
            </a:r>
            <a:endParaRPr lang="en-US" altLang="zh-CN" dirty="0"/>
          </a:p>
          <a:p>
            <a:r>
              <a:rPr lang="en-US" altLang="zh-CN" dirty="0"/>
              <a:t>    CPU</a:t>
            </a:r>
            <a:r>
              <a:rPr lang="zh-CN" altLang="en-US" dirty="0"/>
              <a:t>利用率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内存利用率</a:t>
            </a:r>
            <a:endParaRPr lang="en-US" altLang="zh-CN" dirty="0"/>
          </a:p>
          <a:p>
            <a:r>
              <a:rPr lang="en-US" altLang="zh-CN" dirty="0"/>
              <a:t>    CPU</a:t>
            </a:r>
            <a:r>
              <a:rPr lang="zh-CN" altLang="en-US" dirty="0"/>
              <a:t>平均负载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磁盘使用量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磁盘吞吐</a:t>
            </a:r>
            <a:endParaRPr lang="en-US" altLang="zh-CN" dirty="0"/>
          </a:p>
          <a:p>
            <a:r>
              <a:rPr lang="en-US" altLang="zh-CN" dirty="0"/>
              <a:t>    IOPS</a:t>
            </a:r>
          </a:p>
        </p:txBody>
      </p:sp>
    </p:spTree>
    <p:extLst>
      <p:ext uri="{BB962C8B-B14F-4D97-AF65-F5344CB8AC3E}">
        <p14:creationId xmlns:p14="http://schemas.microsoft.com/office/powerpoint/2010/main" val="336480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874DA-0123-424F-BC85-775133C1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78489" cy="474133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en-US" altLang="zh-CN" dirty="0" err="1"/>
              <a:t>cpu</a:t>
            </a:r>
            <a:r>
              <a:rPr lang="zh-CN" altLang="en-US" dirty="0"/>
              <a:t>利用率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93B71D3-5A8E-435F-A6BB-BC5CF6B1C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699911"/>
            <a:ext cx="5891213" cy="201098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559D21-759E-4668-8988-34C79A868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699911"/>
            <a:ext cx="3856037" cy="509128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进程是资源分配的基本单位，线程是</a:t>
            </a:r>
            <a:r>
              <a:rPr lang="en-US" altLang="zh-CN" dirty="0"/>
              <a:t>CPU</a:t>
            </a:r>
            <a:r>
              <a:rPr lang="zh-CN" altLang="en-US" dirty="0"/>
              <a:t>调度的基本单位</a:t>
            </a:r>
            <a:endParaRPr lang="en-US" altLang="zh-CN" dirty="0"/>
          </a:p>
          <a:p>
            <a:r>
              <a:rPr lang="zh-CN" altLang="en-US" dirty="0"/>
              <a:t>常用命令：</a:t>
            </a:r>
            <a:endParaRPr lang="en-US" altLang="zh-CN" dirty="0"/>
          </a:p>
          <a:p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 err="1"/>
              <a:t>sar</a:t>
            </a:r>
            <a:r>
              <a:rPr lang="en-US" altLang="zh-CN" dirty="0"/>
              <a:t>, perf</a:t>
            </a:r>
          </a:p>
          <a:p>
            <a:r>
              <a:rPr lang="en-US" altLang="zh-CN" dirty="0"/>
              <a:t>us</a:t>
            </a:r>
            <a:r>
              <a:rPr lang="zh-CN" altLang="en-US" dirty="0"/>
              <a:t>：用户空间占用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</a:p>
          <a:p>
            <a:r>
              <a:rPr lang="en-US" altLang="zh-CN" dirty="0" err="1"/>
              <a:t>sy</a:t>
            </a:r>
            <a:r>
              <a:rPr lang="zh-CN" altLang="en-US" dirty="0"/>
              <a:t>：系统内核空间占用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</a:p>
          <a:p>
            <a:r>
              <a:rPr lang="en-US" altLang="zh-CN" dirty="0" err="1"/>
              <a:t>ni</a:t>
            </a:r>
            <a:r>
              <a:rPr lang="zh-CN" altLang="en-US" dirty="0"/>
              <a:t>：用户进程空间内改变过优先级的进程占用</a:t>
            </a:r>
            <a:r>
              <a:rPr lang="en-US" altLang="zh-CN" dirty="0"/>
              <a:t>CPU</a:t>
            </a:r>
            <a:r>
              <a:rPr lang="zh-CN" altLang="en-US" dirty="0"/>
              <a:t>百分比</a:t>
            </a:r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：空闲</a:t>
            </a:r>
            <a:r>
              <a:rPr lang="en-US" altLang="zh-CN" dirty="0"/>
              <a:t>CPU</a:t>
            </a:r>
            <a:r>
              <a:rPr lang="zh-CN" altLang="en-US" dirty="0"/>
              <a:t>百分比。</a:t>
            </a:r>
          </a:p>
          <a:p>
            <a:r>
              <a:rPr lang="en-US" altLang="zh-CN" dirty="0" err="1"/>
              <a:t>wa</a:t>
            </a:r>
            <a:r>
              <a:rPr lang="zh-CN" altLang="en-US" dirty="0"/>
              <a:t>：等待输入输出的</a:t>
            </a:r>
            <a:r>
              <a:rPr lang="en-US" altLang="zh-CN" dirty="0"/>
              <a:t>CPU</a:t>
            </a:r>
            <a:r>
              <a:rPr lang="zh-CN" altLang="en-US" dirty="0"/>
              <a:t>时间百分比</a:t>
            </a:r>
          </a:p>
          <a:p>
            <a:r>
              <a:rPr lang="en-US" altLang="zh-CN" dirty="0"/>
              <a:t>hi</a:t>
            </a:r>
            <a:r>
              <a:rPr lang="zh-CN" altLang="en-US" dirty="0"/>
              <a:t>：硬中断的时间百分比</a:t>
            </a:r>
          </a:p>
          <a:p>
            <a:r>
              <a:rPr lang="en-US" altLang="zh-CN" dirty="0" err="1"/>
              <a:t>si</a:t>
            </a:r>
            <a:r>
              <a:rPr lang="zh-CN" altLang="en-US" dirty="0"/>
              <a:t>：软中断的时间百分比</a:t>
            </a:r>
          </a:p>
          <a:p>
            <a:r>
              <a:rPr lang="en-US" altLang="zh-CN" dirty="0" err="1"/>
              <a:t>st</a:t>
            </a:r>
            <a:r>
              <a:rPr lang="zh-CN" altLang="en-US" dirty="0"/>
              <a:t>：运行虚拟机所消耗的真实</a:t>
            </a:r>
            <a:r>
              <a:rPr lang="en-US" altLang="zh-CN" dirty="0"/>
              <a:t>CPU</a:t>
            </a:r>
            <a:r>
              <a:rPr lang="zh-CN" altLang="en-US" dirty="0"/>
              <a:t>时间百分比，如果没有虚拟机运行该值为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13961D-0D13-4947-8B75-C76F0EDD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83" y="2924238"/>
            <a:ext cx="5923809" cy="504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B40342-38CD-4DB8-9740-00DF7B585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3642342"/>
            <a:ext cx="5390476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10F2A-0483-4BDB-B3DC-33F87CF3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44"/>
            <a:ext cx="4312356" cy="423334"/>
          </a:xfrm>
          <a:solidFill>
            <a:schemeClr val="tx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zh-CN" altLang="en-US" dirty="0"/>
              <a:t>处理器</a:t>
            </a:r>
            <a:r>
              <a:rPr lang="en-US" altLang="zh-CN" dirty="0"/>
              <a:t>——CPU</a:t>
            </a:r>
            <a:r>
              <a:rPr lang="zh-CN" altLang="en-US" dirty="0"/>
              <a:t>利用率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78FA84-C23A-4899-B2CD-A12CA36DB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159" y="640819"/>
            <a:ext cx="3856037" cy="3541714"/>
          </a:xfrm>
        </p:spPr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利用率过高的可能性原因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应用程序存在死循环等大量占用</a:t>
            </a:r>
            <a:r>
              <a:rPr lang="en-US" altLang="zh-CN" dirty="0" err="1"/>
              <a:t>cpu</a:t>
            </a:r>
            <a:r>
              <a:rPr lang="zh-CN" altLang="en-US" dirty="0"/>
              <a:t>的错误代码</a:t>
            </a:r>
            <a:endParaRPr lang="en-US" altLang="zh-CN" dirty="0"/>
          </a:p>
          <a:p>
            <a:r>
              <a:rPr lang="zh-CN" altLang="en-US" dirty="0"/>
              <a:t>应用程序频繁创建和销毁线程，有大量的上下文切换。</a:t>
            </a:r>
            <a:endParaRPr lang="en-US" altLang="zh-CN" dirty="0"/>
          </a:p>
          <a:p>
            <a:r>
              <a:rPr lang="zh-CN" altLang="en-US" dirty="0"/>
              <a:t>大量的</a:t>
            </a:r>
            <a:r>
              <a:rPr lang="en-US" altLang="zh-CN" dirty="0"/>
              <a:t>IO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大量的连接请求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827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92E5A-0E01-43AC-B541-29C849B9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3FBE3-A3C9-4099-8500-256380533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E8A873-D304-4A11-9C5F-3401D73AA127}"/>
              </a:ext>
            </a:extLst>
          </p:cNvPr>
          <p:cNvSpPr txBox="1">
            <a:spLocks/>
          </p:cNvSpPr>
          <p:nvPr/>
        </p:nvSpPr>
        <p:spPr>
          <a:xfrm>
            <a:off x="0" y="5644"/>
            <a:ext cx="4312356" cy="42333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处理器</a:t>
            </a:r>
            <a:r>
              <a:rPr lang="en-US" altLang="zh-CN" dirty="0"/>
              <a:t>——</a:t>
            </a:r>
            <a:r>
              <a:rPr lang="zh-CN" altLang="en-US" dirty="0"/>
              <a:t>内存利用率</a:t>
            </a:r>
          </a:p>
        </p:txBody>
      </p:sp>
    </p:spTree>
    <p:extLst>
      <p:ext uri="{BB962C8B-B14F-4D97-AF65-F5344CB8AC3E}">
        <p14:creationId xmlns:p14="http://schemas.microsoft.com/office/powerpoint/2010/main" val="277323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3" name="图片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组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矩形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任意多边形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任意多边形(F)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任意多边形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任意多边形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任意多边形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任意多边形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任意多边形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任意多边形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任意多边形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任意多边形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线条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任意多边形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任意多边形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任意多边形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任意多边形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矩形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任意多边形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任意多边形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任意多边形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任意多边形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任意多边形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任意多边形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任意多边形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任意多边形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任意多边形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任意多边形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zh-CN" altLang="en-US" sz="33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分配</a:t>
            </a:r>
          </a:p>
        </p:txBody>
      </p:sp>
      <p:sp useBgFill="1">
        <p:nvSpPr>
          <p:cNvPr id="124" name="对角圆角矩形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6" name="组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任意多边形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任意多边形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任意多边形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任意多边形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任意多边形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任意多边形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任意多边形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任意多边形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任意多边形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矩形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内容占位符 5" descr="图形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061611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流程</a:t>
            </a:r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142245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zh-CN" altLang="en-US" dirty="0"/>
              <a:t>谢谢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占位符 5" descr="电路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blusewen@futunn.com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现代设计</Template>
  <TotalTime>0</TotalTime>
  <Words>201</Words>
  <Application>Microsoft Office PowerPoint</Application>
  <PresentationFormat>宽屏</PresentationFormat>
  <Paragraphs>46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Microsoft YaHei UI</vt:lpstr>
      <vt:lpstr>Arial</vt:lpstr>
      <vt:lpstr>电路</vt:lpstr>
      <vt:lpstr>容量管理</vt:lpstr>
      <vt:lpstr>性能指标</vt:lpstr>
      <vt:lpstr>处理器——指标</vt:lpstr>
      <vt:lpstr>处理器——cpu利用率</vt:lpstr>
      <vt:lpstr>处理器——CPU利用率</vt:lpstr>
      <vt:lpstr>PowerPoint 演示文稿</vt:lpstr>
      <vt:lpstr>分配</vt:lpstr>
      <vt:lpstr>流程</vt:lpstr>
      <vt:lpstr>  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2021-06-13T07:54:20Z</dcterms:created>
  <dcterms:modified xsi:type="dcterms:W3CDTF">2021-06-13T12:47:01Z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